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81" r:id="rId2"/>
    <p:sldId id="260" r:id="rId3"/>
    <p:sldId id="261" r:id="rId4"/>
    <p:sldId id="315" r:id="rId5"/>
    <p:sldId id="31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33350"/>
            <a:ext cx="79248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Anesthesia</a:t>
            </a:r>
            <a:endParaRPr lang="fa-I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9262" y="742950"/>
            <a:ext cx="8852338" cy="16764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Anesthesia:</a:t>
            </a:r>
            <a:r>
              <a:rPr lang="en-US" sz="2800" dirty="0"/>
              <a:t> </a:t>
            </a:r>
            <a:endParaRPr lang="en-US" sz="28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700" dirty="0" smtClean="0"/>
              <a:t>derived from the Greek </a:t>
            </a:r>
            <a:r>
              <a:rPr lang="en-US" sz="2700" dirty="0" err="1" smtClean="0"/>
              <a:t>anaisthaesia</a:t>
            </a:r>
            <a:r>
              <a:rPr lang="en-US" sz="2700" dirty="0" smtClean="0"/>
              <a:t> meaning “insensibility”</a:t>
            </a:r>
            <a:endParaRPr lang="en-US" sz="2700" dirty="0"/>
          </a:p>
        </p:txBody>
      </p:sp>
      <p:sp>
        <p:nvSpPr>
          <p:cNvPr id="6" name="Rounded Rectangle 5"/>
          <p:cNvSpPr/>
          <p:nvPr/>
        </p:nvSpPr>
        <p:spPr>
          <a:xfrm>
            <a:off x="139262" y="2571750"/>
            <a:ext cx="8852338" cy="24384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General anesthesia: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700" dirty="0" smtClean="0"/>
              <a:t>drug </a:t>
            </a:r>
            <a:r>
              <a:rPr lang="en-US" sz="2700" dirty="0"/>
              <a:t>induced unconsciousness that is characterized by controlled reversible depression of CNS and analgesia. The patient is not </a:t>
            </a:r>
            <a:r>
              <a:rPr lang="en-US" sz="2700" dirty="0" smtClean="0"/>
              <a:t>a </a:t>
            </a:r>
            <a:r>
              <a:rPr lang="en-US" sz="2700" dirty="0" err="1" smtClean="0"/>
              <a:t>rousable</a:t>
            </a:r>
            <a:r>
              <a:rPr lang="en-US" sz="2700" dirty="0"/>
              <a:t>, all reflexes are depressed</a:t>
            </a:r>
          </a:p>
        </p:txBody>
      </p:sp>
    </p:spTree>
    <p:extLst>
      <p:ext uri="{BB962C8B-B14F-4D97-AF65-F5344CB8AC3E}">
        <p14:creationId xmlns:p14="http://schemas.microsoft.com/office/powerpoint/2010/main" val="22266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191000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 rtl="0"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/>
              <a:t>Injectable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/>
              <a:t>Inhalation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Oral </a:t>
            </a:r>
            <a:r>
              <a:rPr lang="en-US" sz="2800" dirty="0"/>
              <a:t>or rectal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err="1" smtClean="0"/>
              <a:t>Electronarcosis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Transcutaneous electric</a:t>
            </a:r>
          </a:p>
          <a:p>
            <a:pPr marL="0" indent="0" algn="just" rtl="0"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nerve </a:t>
            </a:r>
            <a:r>
              <a:rPr lang="en-US" sz="2800" dirty="0"/>
              <a:t>stimulation TENS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Hypnosis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Acupuncture</a:t>
            </a:r>
            <a:endParaRPr lang="en-US" sz="2800" dirty="0"/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Hypothermia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53697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Types of anesthesia</a:t>
            </a:r>
            <a:endParaRPr lang="fa-IR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" r="5586"/>
          <a:stretch/>
        </p:blipFill>
        <p:spPr>
          <a:xfrm>
            <a:off x="4114800" y="895350"/>
            <a:ext cx="4862786" cy="4143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37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2950"/>
            <a:ext cx="8839200" cy="42672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20000"/>
              </a:lnSpc>
              <a:buNone/>
              <a:defRPr/>
            </a:pPr>
            <a:r>
              <a:rPr lang="en-US" sz="2600" u="sng" dirty="0">
                <a:latin typeface="Times New Roman"/>
                <a:cs typeface="Times New Roman"/>
              </a:rPr>
              <a:t>■ </a:t>
            </a:r>
            <a:r>
              <a:rPr lang="en-US" sz="2600" u="sng" dirty="0" smtClean="0">
                <a:solidFill>
                  <a:schemeClr val="tx2"/>
                </a:solidFill>
              </a:rPr>
              <a:t>Stage </a:t>
            </a:r>
            <a:r>
              <a:rPr lang="en-US" sz="2600" u="sng" dirty="0">
                <a:solidFill>
                  <a:schemeClr val="tx2"/>
                </a:solidFill>
              </a:rPr>
              <a:t>1:</a:t>
            </a:r>
            <a:r>
              <a:rPr lang="en-US" sz="2600" u="sng" dirty="0"/>
              <a:t> </a:t>
            </a:r>
            <a:r>
              <a:rPr lang="en-US" sz="2600" u="sng" dirty="0" smtClean="0"/>
              <a:t> </a:t>
            </a:r>
            <a:r>
              <a:rPr lang="en-US" sz="2600" dirty="0" smtClean="0"/>
              <a:t>voluntary movements</a:t>
            </a:r>
          </a:p>
          <a:p>
            <a:pPr marL="0" indent="0" algn="just" rtl="0">
              <a:lnSpc>
                <a:spcPct val="120000"/>
              </a:lnSpc>
              <a:buNone/>
              <a:defRPr/>
            </a:pPr>
            <a:endParaRPr lang="en-US" sz="2600" dirty="0"/>
          </a:p>
          <a:p>
            <a:pPr marL="0" indent="0" algn="just" rtl="0">
              <a:lnSpc>
                <a:spcPct val="120000"/>
              </a:lnSpc>
              <a:buNone/>
              <a:defRPr/>
            </a:pPr>
            <a:r>
              <a:rPr lang="en-US" sz="2600" u="sng" dirty="0">
                <a:latin typeface="Times New Roman"/>
                <a:cs typeface="Times New Roman"/>
              </a:rPr>
              <a:t>■ </a:t>
            </a:r>
            <a:r>
              <a:rPr lang="en-US" sz="2600" u="sng" dirty="0" smtClean="0">
                <a:solidFill>
                  <a:schemeClr val="tx2"/>
                </a:solidFill>
              </a:rPr>
              <a:t>Stage </a:t>
            </a:r>
            <a:r>
              <a:rPr lang="en-US" sz="2600" u="sng" dirty="0">
                <a:solidFill>
                  <a:schemeClr val="tx2"/>
                </a:solidFill>
              </a:rPr>
              <a:t>2:</a:t>
            </a:r>
            <a:r>
              <a:rPr lang="en-US" sz="2600" u="sng" dirty="0"/>
              <a:t> </a:t>
            </a:r>
            <a:r>
              <a:rPr lang="en-US" sz="2600" u="sng" dirty="0" smtClean="0"/>
              <a:t> </a:t>
            </a:r>
            <a:r>
              <a:rPr lang="en-US" sz="2600" dirty="0" smtClean="0"/>
              <a:t>involuntary movements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endParaRPr lang="en-US" sz="2600" dirty="0"/>
          </a:p>
          <a:p>
            <a:pPr marL="0" indent="0" algn="just" rtl="0">
              <a:buNone/>
              <a:defRPr/>
            </a:pPr>
            <a:r>
              <a:rPr lang="en-US" sz="2600" u="sng" dirty="0">
                <a:latin typeface="Times New Roman"/>
                <a:cs typeface="Times New Roman"/>
              </a:rPr>
              <a:t>■ </a:t>
            </a:r>
            <a:r>
              <a:rPr lang="en-US" sz="2600" u="sng" dirty="0" smtClean="0">
                <a:solidFill>
                  <a:schemeClr val="tx2"/>
                </a:solidFill>
              </a:rPr>
              <a:t>Stage </a:t>
            </a:r>
            <a:r>
              <a:rPr lang="en-US" sz="2600" u="sng" dirty="0">
                <a:solidFill>
                  <a:schemeClr val="tx2"/>
                </a:solidFill>
              </a:rPr>
              <a:t>3:</a:t>
            </a:r>
            <a:r>
              <a:rPr lang="en-US" sz="2600" u="sng" dirty="0"/>
              <a:t> </a:t>
            </a:r>
            <a:r>
              <a:rPr lang="en-US" sz="2600" u="sng" dirty="0" smtClean="0"/>
              <a:t> </a:t>
            </a:r>
            <a:r>
              <a:rPr lang="en-US" sz="2600" dirty="0" smtClean="0"/>
              <a:t>surgical </a:t>
            </a:r>
            <a:r>
              <a:rPr lang="en-US" sz="2600" dirty="0"/>
              <a:t>stage that consist </a:t>
            </a:r>
            <a:endParaRPr lang="en-US" sz="2600" dirty="0" smtClean="0"/>
          </a:p>
          <a:p>
            <a:pPr marL="0" indent="0" algn="just" rtl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               of </a:t>
            </a:r>
            <a:r>
              <a:rPr lang="en-US" sz="2600" dirty="0"/>
              <a:t>4 </a:t>
            </a:r>
            <a:r>
              <a:rPr lang="en-US" sz="2600" dirty="0" smtClean="0"/>
              <a:t>plane</a:t>
            </a:r>
          </a:p>
          <a:p>
            <a:pPr marL="0" indent="0" algn="just" rtl="0">
              <a:buNone/>
              <a:defRPr/>
            </a:pPr>
            <a:endParaRPr lang="en-US" sz="2600" dirty="0"/>
          </a:p>
          <a:p>
            <a:pPr marL="0" indent="0" algn="just" rtl="0">
              <a:buNone/>
              <a:defRPr/>
            </a:pPr>
            <a:r>
              <a:rPr lang="en-US" sz="2600" u="sng" dirty="0">
                <a:latin typeface="Times New Roman"/>
                <a:cs typeface="Times New Roman"/>
              </a:rPr>
              <a:t>■ </a:t>
            </a:r>
            <a:r>
              <a:rPr lang="en-US" sz="2600" u="sng" dirty="0" smtClean="0">
                <a:solidFill>
                  <a:schemeClr val="tx2"/>
                </a:solidFill>
              </a:rPr>
              <a:t>Stage 4</a:t>
            </a:r>
            <a:r>
              <a:rPr lang="en-US" sz="2600" u="sng" dirty="0">
                <a:solidFill>
                  <a:schemeClr val="tx2"/>
                </a:solidFill>
              </a:rPr>
              <a:t>:</a:t>
            </a:r>
            <a:r>
              <a:rPr lang="en-US" sz="2600" u="sng" dirty="0"/>
              <a:t> </a:t>
            </a:r>
            <a:r>
              <a:rPr lang="en-US" sz="2600" u="sng" dirty="0" smtClean="0"/>
              <a:t> </a:t>
            </a:r>
            <a:r>
              <a:rPr lang="en-US" sz="2600" dirty="0" smtClean="0"/>
              <a:t>very </a:t>
            </a:r>
            <a:r>
              <a:rPr lang="en-US" sz="2600" dirty="0"/>
              <a:t>deep anesthesia, </a:t>
            </a:r>
            <a:endParaRPr lang="en-US" sz="2600" dirty="0" smtClean="0"/>
          </a:p>
          <a:p>
            <a:pPr marL="0" indent="0" algn="just" rtl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               respiratory </a:t>
            </a:r>
            <a:r>
              <a:rPr lang="en-US" sz="2600" dirty="0"/>
              <a:t>depression, </a:t>
            </a:r>
            <a:r>
              <a:rPr lang="en-US" sz="2600" dirty="0" smtClean="0"/>
              <a:t>death</a:t>
            </a:r>
            <a:endParaRPr lang="en-US" sz="2600" dirty="0"/>
          </a:p>
          <a:p>
            <a:pPr marL="0" indent="0" algn="just" rtl="0">
              <a:buNone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457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Stages of General Anesthesia</a:t>
            </a:r>
            <a:endParaRPr lang="fa-IR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" t="3785" r="22138"/>
          <a:stretch/>
        </p:blipFill>
        <p:spPr>
          <a:xfrm>
            <a:off x="5257800" y="826484"/>
            <a:ext cx="3697806" cy="3269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9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3350"/>
            <a:ext cx="8915400" cy="487680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endParaRPr lang="fa-IR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461685"/>
              </p:ext>
            </p:extLst>
          </p:nvPr>
        </p:nvGraphicFramePr>
        <p:xfrm>
          <a:off x="228599" y="361950"/>
          <a:ext cx="8686801" cy="4295825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195552"/>
                <a:gridCol w="734849"/>
                <a:gridCol w="379247"/>
                <a:gridCol w="1140372"/>
                <a:gridCol w="1169276"/>
                <a:gridCol w="354724"/>
                <a:gridCol w="1261242"/>
                <a:gridCol w="1382110"/>
                <a:gridCol w="1069429"/>
              </a:tblGrid>
              <a:tr h="347423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IV</a:t>
                      </a:r>
                      <a:endParaRPr lang="fa-IR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III</a:t>
                      </a:r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II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</a:t>
                      </a:r>
                      <a:endParaRPr lang="fa-IR" sz="16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Stage of </a:t>
                      </a:r>
                      <a:r>
                        <a:rPr lang="en-US" sz="2000" dirty="0" err="1" smtClean="0"/>
                        <a:t>anestesia</a:t>
                      </a:r>
                      <a:endParaRPr lang="en-US" sz="20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47423"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plane</a:t>
                      </a:r>
                      <a:endParaRPr lang="fa-I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7423"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3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2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</a:t>
                      </a:r>
                      <a:endParaRPr lang="fa-I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607990"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deep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medium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light</a:t>
                      </a:r>
                      <a:endParaRPr lang="fa-I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Characteristic</a:t>
                      </a:r>
                      <a:r>
                        <a:rPr lang="en-US" sz="1600" b="1" baseline="0" dirty="0" smtClean="0"/>
                        <a:t> observed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b="1" dirty="0" smtClean="0"/>
                        <a:t>System affected</a:t>
                      </a:r>
                      <a:endParaRPr lang="fa-IR" sz="1600" b="1" dirty="0"/>
                    </a:p>
                  </a:txBody>
                  <a:tcPr/>
                </a:tc>
              </a:tr>
              <a:tr h="1129125">
                <a:tc>
                  <a:txBody>
                    <a:bodyPr/>
                    <a:lstStyle/>
                    <a:p>
                      <a:pPr algn="ctr" rtl="1"/>
                      <a:endParaRPr lang="en-US" sz="1600" dirty="0" smtClean="0"/>
                    </a:p>
                    <a:p>
                      <a:pPr algn="ctr" rtl="1"/>
                      <a:r>
                        <a:rPr lang="en-US" sz="1600" dirty="0" smtClean="0"/>
                        <a:t>Weak or </a:t>
                      </a:r>
                      <a:r>
                        <a:rPr lang="en-US" sz="1400" dirty="0" smtClean="0"/>
                        <a:t>imperceptible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600" dirty="0" smtClean="0"/>
                    </a:p>
                    <a:p>
                      <a:pPr algn="ctr" rtl="1"/>
                      <a:r>
                        <a:rPr lang="en-US" sz="1600" dirty="0" smtClean="0"/>
                        <a:t>Progressive </a:t>
                      </a:r>
                      <a:r>
                        <a:rPr lang="en-US" sz="1600" dirty="0" err="1" smtClean="0"/>
                        <a:t>bradycardia</a:t>
                      </a:r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600" dirty="0" smtClean="0"/>
                    </a:p>
                    <a:p>
                      <a:pPr algn="ctr" rtl="1"/>
                      <a:endParaRPr lang="en-US" sz="1600" dirty="0" smtClean="0"/>
                    </a:p>
                    <a:p>
                      <a:pPr algn="ctr" rtl="1"/>
                      <a:r>
                        <a:rPr lang="en-US" sz="1600" dirty="0" smtClean="0"/>
                        <a:t>Tachycardia</a:t>
                      </a:r>
                    </a:p>
                    <a:p>
                      <a:pPr algn="ctr" rtl="1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 smtClean="0"/>
                    </a:p>
                    <a:p>
                      <a:pPr algn="ctr" rtl="1"/>
                      <a:endParaRPr lang="en-US" sz="1600" b="1" dirty="0" smtClean="0"/>
                    </a:p>
                    <a:p>
                      <a:pPr algn="ctr" rtl="1"/>
                      <a:r>
                        <a:rPr lang="en-US" sz="1600" b="1" dirty="0" smtClean="0"/>
                        <a:t>Pulse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1-cardio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vascular</a:t>
                      </a:r>
                    </a:p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799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Shock level</a:t>
                      </a:r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normal</a:t>
                      </a:r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500" dirty="0" smtClean="0"/>
                        <a:t>hypertension</a:t>
                      </a:r>
                      <a:endParaRPr lang="fa-IR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Blood pressure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799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3 s or longer</a:t>
                      </a:r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Progressive delay</a:t>
                      </a:r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1 s or less</a:t>
                      </a:r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/>
                        <a:t>Capillary refill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16144"/>
              </p:ext>
            </p:extLst>
          </p:nvPr>
        </p:nvGraphicFramePr>
        <p:xfrm>
          <a:off x="152400" y="57150"/>
          <a:ext cx="8839198" cy="496947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045778"/>
                <a:gridCol w="918489"/>
                <a:gridCol w="385900"/>
                <a:gridCol w="950079"/>
                <a:gridCol w="1190296"/>
                <a:gridCol w="570739"/>
                <a:gridCol w="1210768"/>
                <a:gridCol w="1395248"/>
                <a:gridCol w="1171901"/>
              </a:tblGrid>
              <a:tr h="3249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IV</a:t>
                      </a:r>
                      <a:endParaRPr lang="fa-IR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III</a:t>
                      </a:r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II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</a:t>
                      </a:r>
                      <a:endParaRPr lang="fa-IR" sz="16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Stage of </a:t>
                      </a:r>
                      <a:r>
                        <a:rPr lang="en-US" sz="2000" dirty="0" err="1" smtClean="0"/>
                        <a:t>anestesia</a:t>
                      </a:r>
                      <a:endParaRPr lang="en-US" sz="20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24962"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plane</a:t>
                      </a:r>
                      <a:endParaRPr lang="fa-I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43130"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3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2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</a:t>
                      </a:r>
                      <a:endParaRPr lang="fa-I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759415"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deep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medium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light</a:t>
                      </a:r>
                      <a:endParaRPr lang="fa-I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Characteristic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observed</a:t>
                      </a:r>
                      <a:endParaRPr lang="fa-IR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System affected</a:t>
                      </a:r>
                      <a:endParaRPr lang="fa-IR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2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ceased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Slow irregular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Progressive decrease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Irregular </a:t>
                      </a:r>
                    </a:p>
                    <a:p>
                      <a:pPr algn="ctr"/>
                      <a:r>
                        <a:rPr lang="en-US" sz="1600" dirty="0" smtClean="0"/>
                        <a:t>or increased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Respiratory rate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Respiratory</a:t>
                      </a:r>
                    </a:p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75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ceased</a:t>
                      </a:r>
                      <a:endParaRPr lang="fa-IR" sz="16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irregular</a:t>
                      </a:r>
                      <a:endParaRPr lang="fa-IR" sz="16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Progressive decrease</a:t>
                      </a:r>
                      <a:endParaRPr lang="fa-IR" sz="1600" dirty="0" smtClean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Irregular </a:t>
                      </a:r>
                    </a:p>
                    <a:p>
                      <a:pPr algn="ctr"/>
                      <a:r>
                        <a:rPr lang="en-US" sz="1600" dirty="0" smtClean="0"/>
                        <a:t>or increased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Respiratory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depth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Pale to white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cyanosis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normal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Mucous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membrane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1135"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lost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+++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++++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Cough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reflex</a:t>
                      </a:r>
                      <a:endParaRPr lang="fa-I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lost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++++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Laryngeal reflex</a:t>
                      </a:r>
                      <a:endParaRPr lang="fa-I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1135"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endParaRPr lang="fa-I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intubation</a:t>
                      </a:r>
                      <a:endParaRPr lang="fa-I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5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214</Words>
  <Application>Microsoft Office PowerPoint</Application>
  <PresentationFormat>On-screen Show (16:9)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Anesthesia</vt:lpstr>
      <vt:lpstr>Types of anesthesia</vt:lpstr>
      <vt:lpstr>Stages of General Anesthesia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2019-04-09T07:52:34Z</dcterms:modified>
  <cp:contentStatus/>
</cp:coreProperties>
</file>